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74" r:id="rId6"/>
    <p:sldId id="281" r:id="rId7"/>
    <p:sldId id="277" r:id="rId8"/>
    <p:sldId id="283" r:id="rId9"/>
    <p:sldId id="273" r:id="rId10"/>
    <p:sldId id="286" r:id="rId11"/>
    <p:sldId id="282" r:id="rId12"/>
    <p:sldId id="278" r:id="rId13"/>
    <p:sldId id="287" r:id="rId14"/>
    <p:sldId id="284" r:id="rId15"/>
    <p:sldId id="285" r:id="rId16"/>
    <p:sldId id="279" r:id="rId17"/>
    <p:sldId id="288" r:id="rId18"/>
    <p:sldId id="280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0" d="100"/>
          <a:sy n="70" d="100"/>
        </p:scale>
        <p:origin x="18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B2B0E-3F21-42EB-B814-A340383C557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FFD8F-4C6D-4A09-ACA3-93940DFA8C5C}">
      <dgm:prSet phldrT="[Text]" custT="1"/>
      <dgm:spPr/>
      <dgm:t>
        <a:bodyPr/>
        <a:lstStyle/>
        <a:p>
          <a:r>
            <a:rPr lang="en-US" sz="2000" dirty="0"/>
            <a:t>Quality</a:t>
          </a:r>
        </a:p>
      </dgm:t>
    </dgm:pt>
    <dgm:pt modelId="{8D126E25-890F-4CDA-8D0F-5CEFAE0F5660}" type="parTrans" cxnId="{D2BE5B3D-AFD1-4DB3-AD64-D1D0FA70DDD8}">
      <dgm:prSet/>
      <dgm:spPr/>
      <dgm:t>
        <a:bodyPr/>
        <a:lstStyle/>
        <a:p>
          <a:endParaRPr lang="en-US" sz="2000"/>
        </a:p>
      </dgm:t>
    </dgm:pt>
    <dgm:pt modelId="{F6EA57E7-9141-4F17-A505-0C20217D6EC8}" type="sibTrans" cxnId="{D2BE5B3D-AFD1-4DB3-AD64-D1D0FA70DDD8}">
      <dgm:prSet custT="1"/>
      <dgm:spPr/>
      <dgm:t>
        <a:bodyPr/>
        <a:lstStyle/>
        <a:p>
          <a:endParaRPr lang="en-US" sz="2000"/>
        </a:p>
      </dgm:t>
    </dgm:pt>
    <dgm:pt modelId="{D1AA3FC0-DBB2-4CC7-89B3-175DCEC362B2}">
      <dgm:prSet phldrT="[Text]" custT="1"/>
      <dgm:spPr/>
      <dgm:t>
        <a:bodyPr/>
        <a:lstStyle/>
        <a:p>
          <a:r>
            <a:rPr lang="en-US" sz="2000" dirty="0"/>
            <a:t>Data</a:t>
          </a:r>
        </a:p>
      </dgm:t>
    </dgm:pt>
    <dgm:pt modelId="{2C151CDC-ECE7-455F-A1F4-003C581367CC}" type="parTrans" cxnId="{3E9F2BF4-7A2A-407C-BB78-6ADAAEA9B902}">
      <dgm:prSet/>
      <dgm:spPr/>
      <dgm:t>
        <a:bodyPr/>
        <a:lstStyle/>
        <a:p>
          <a:endParaRPr lang="en-US" sz="2000"/>
        </a:p>
      </dgm:t>
    </dgm:pt>
    <dgm:pt modelId="{5F394982-ADBF-4810-A37D-07AAF120AFC1}" type="sibTrans" cxnId="{3E9F2BF4-7A2A-407C-BB78-6ADAAEA9B902}">
      <dgm:prSet/>
      <dgm:spPr/>
      <dgm:t>
        <a:bodyPr/>
        <a:lstStyle/>
        <a:p>
          <a:endParaRPr lang="en-US" sz="2000"/>
        </a:p>
      </dgm:t>
    </dgm:pt>
    <dgm:pt modelId="{DA808A8F-E10F-45E5-924C-93A13C22FE08}">
      <dgm:prSet phldrT="[Text]" custT="1"/>
      <dgm:spPr/>
      <dgm:t>
        <a:bodyPr/>
        <a:lstStyle/>
        <a:p>
          <a:r>
            <a:rPr lang="en-US" sz="2000" dirty="0"/>
            <a:t>Timely</a:t>
          </a:r>
        </a:p>
      </dgm:t>
    </dgm:pt>
    <dgm:pt modelId="{13AF8F26-9FCD-4C78-A10E-0FB585EC7D8A}" type="parTrans" cxnId="{CFD1C26E-6085-4C95-ABB3-B6AD6029EC73}">
      <dgm:prSet/>
      <dgm:spPr/>
      <dgm:t>
        <a:bodyPr/>
        <a:lstStyle/>
        <a:p>
          <a:endParaRPr lang="en-US" sz="2000"/>
        </a:p>
      </dgm:t>
    </dgm:pt>
    <dgm:pt modelId="{E53514B8-1CB5-413F-B40E-5D4F7F4B6792}" type="sibTrans" cxnId="{CFD1C26E-6085-4C95-ABB3-B6AD6029EC73}">
      <dgm:prSet custT="1"/>
      <dgm:spPr/>
      <dgm:t>
        <a:bodyPr/>
        <a:lstStyle/>
        <a:p>
          <a:endParaRPr lang="en-US" sz="2000"/>
        </a:p>
      </dgm:t>
    </dgm:pt>
    <dgm:pt modelId="{C51AA0D0-71C1-45CE-95EC-B2E348E7E918}">
      <dgm:prSet phldrT="[Text]" custT="1"/>
      <dgm:spPr/>
      <dgm:t>
        <a:bodyPr/>
        <a:lstStyle/>
        <a:p>
          <a:r>
            <a:rPr lang="en-US" sz="2000" dirty="0"/>
            <a:t>Data</a:t>
          </a:r>
        </a:p>
      </dgm:t>
    </dgm:pt>
    <dgm:pt modelId="{AEFFE8E7-94CC-4F71-B2E2-DEFB5E024903}" type="parTrans" cxnId="{24E12217-06E2-426B-8495-22DA23E1861A}">
      <dgm:prSet/>
      <dgm:spPr/>
      <dgm:t>
        <a:bodyPr/>
        <a:lstStyle/>
        <a:p>
          <a:endParaRPr lang="en-US" sz="2000"/>
        </a:p>
      </dgm:t>
    </dgm:pt>
    <dgm:pt modelId="{379C7417-E1BD-4796-844A-4B5931A5F3B3}" type="sibTrans" cxnId="{24E12217-06E2-426B-8495-22DA23E1861A}">
      <dgm:prSet/>
      <dgm:spPr/>
      <dgm:t>
        <a:bodyPr/>
        <a:lstStyle/>
        <a:p>
          <a:endParaRPr lang="en-US" sz="2000"/>
        </a:p>
      </dgm:t>
    </dgm:pt>
    <dgm:pt modelId="{E3EE65FD-2332-4D78-B531-24E3F5199389}">
      <dgm:prSet phldrT="[Text]" custT="1"/>
      <dgm:spPr/>
      <dgm:t>
        <a:bodyPr/>
        <a:lstStyle/>
        <a:p>
          <a:r>
            <a:rPr lang="en-US" sz="2000" dirty="0"/>
            <a:t>Disaggregated</a:t>
          </a:r>
        </a:p>
      </dgm:t>
    </dgm:pt>
    <dgm:pt modelId="{32B8C787-15ED-4A31-8456-294F0D987C4C}" type="parTrans" cxnId="{DB4A0A20-CBFC-427C-BD91-27A8CE2A68B1}">
      <dgm:prSet/>
      <dgm:spPr/>
      <dgm:t>
        <a:bodyPr/>
        <a:lstStyle/>
        <a:p>
          <a:endParaRPr lang="en-US" sz="2000"/>
        </a:p>
      </dgm:t>
    </dgm:pt>
    <dgm:pt modelId="{8A0B90B1-524A-4A63-9F5B-076FA5CA70A1}" type="sibTrans" cxnId="{DB4A0A20-CBFC-427C-BD91-27A8CE2A68B1}">
      <dgm:prSet custT="1"/>
      <dgm:spPr/>
      <dgm:t>
        <a:bodyPr/>
        <a:lstStyle/>
        <a:p>
          <a:endParaRPr lang="en-US" sz="2000"/>
        </a:p>
      </dgm:t>
    </dgm:pt>
    <dgm:pt modelId="{906F0537-6F2C-40E2-A8EE-08E07415096E}">
      <dgm:prSet phldrT="[Text]" custT="1"/>
      <dgm:spPr/>
      <dgm:t>
        <a:bodyPr/>
        <a:lstStyle/>
        <a:p>
          <a:r>
            <a:rPr lang="en-US" sz="2000" dirty="0"/>
            <a:t>Data</a:t>
          </a:r>
        </a:p>
      </dgm:t>
    </dgm:pt>
    <dgm:pt modelId="{453B1F0B-DF3C-40F4-A9F9-557F5B518957}" type="parTrans" cxnId="{F317050D-04D8-40F5-B98E-CEF24E403782}">
      <dgm:prSet/>
      <dgm:spPr/>
      <dgm:t>
        <a:bodyPr/>
        <a:lstStyle/>
        <a:p>
          <a:endParaRPr lang="en-US" sz="2000"/>
        </a:p>
      </dgm:t>
    </dgm:pt>
    <dgm:pt modelId="{E6AB3D16-9D95-41A2-A343-E744076F7628}" type="sibTrans" cxnId="{F317050D-04D8-40F5-B98E-CEF24E403782}">
      <dgm:prSet/>
      <dgm:spPr/>
      <dgm:t>
        <a:bodyPr/>
        <a:lstStyle/>
        <a:p>
          <a:endParaRPr lang="en-US" sz="2000"/>
        </a:p>
      </dgm:t>
    </dgm:pt>
    <dgm:pt modelId="{24EA379D-E250-4B0A-9ED4-AE34C7576FB8}" type="pres">
      <dgm:prSet presAssocID="{DFBB2B0E-3F21-42EB-B814-A340383C5579}" presName="Name0" presStyleCnt="0">
        <dgm:presLayoutVars>
          <dgm:chMax/>
          <dgm:chPref/>
          <dgm:dir/>
          <dgm:animLvl val="lvl"/>
        </dgm:presLayoutVars>
      </dgm:prSet>
      <dgm:spPr/>
    </dgm:pt>
    <dgm:pt modelId="{1DC54882-55B5-49E4-856F-176E581DFBE1}" type="pres">
      <dgm:prSet presAssocID="{ADEFFD8F-4C6D-4A09-ACA3-93940DFA8C5C}" presName="composite" presStyleCnt="0"/>
      <dgm:spPr/>
    </dgm:pt>
    <dgm:pt modelId="{CB896156-19B2-4730-AA5C-5DCD2E47BF9B}" type="pres">
      <dgm:prSet presAssocID="{ADEFFD8F-4C6D-4A09-ACA3-93940DFA8C5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95979B4-F502-4DBE-B361-DD2FE1D3EAD4}" type="pres">
      <dgm:prSet presAssocID="{ADEFFD8F-4C6D-4A09-ACA3-93940DFA8C5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660C632-F7A7-4C43-9BB5-6533E6CE9443}" type="pres">
      <dgm:prSet presAssocID="{ADEFFD8F-4C6D-4A09-ACA3-93940DFA8C5C}" presName="BalanceSpacing" presStyleCnt="0"/>
      <dgm:spPr/>
    </dgm:pt>
    <dgm:pt modelId="{1E0B94ED-F536-4DFA-8DF9-64FC1BF75668}" type="pres">
      <dgm:prSet presAssocID="{ADEFFD8F-4C6D-4A09-ACA3-93940DFA8C5C}" presName="BalanceSpacing1" presStyleCnt="0"/>
      <dgm:spPr/>
    </dgm:pt>
    <dgm:pt modelId="{32BAFAFA-D8F1-46D4-A195-6D01CB0178A9}" type="pres">
      <dgm:prSet presAssocID="{F6EA57E7-9141-4F17-A505-0C20217D6EC8}" presName="Accent1Text" presStyleLbl="node1" presStyleIdx="1" presStyleCnt="6"/>
      <dgm:spPr/>
    </dgm:pt>
    <dgm:pt modelId="{BD452F14-DA1E-475C-ACFA-3F76DC2392E1}" type="pres">
      <dgm:prSet presAssocID="{F6EA57E7-9141-4F17-A505-0C20217D6EC8}" presName="spaceBetweenRectangles" presStyleCnt="0"/>
      <dgm:spPr/>
    </dgm:pt>
    <dgm:pt modelId="{5CA61A06-0C71-4BD4-8B22-85E34AF18272}" type="pres">
      <dgm:prSet presAssocID="{DA808A8F-E10F-45E5-924C-93A13C22FE08}" presName="composite" presStyleCnt="0"/>
      <dgm:spPr/>
    </dgm:pt>
    <dgm:pt modelId="{755721A7-F141-4EA0-9AD8-3AAAE7A47337}" type="pres">
      <dgm:prSet presAssocID="{DA808A8F-E10F-45E5-924C-93A13C22FE0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AE98B20-AA22-4C3A-B385-B5EE4C7B6DF8}" type="pres">
      <dgm:prSet presAssocID="{DA808A8F-E10F-45E5-924C-93A13C22FE0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9EC2E2A-9813-4775-84B5-1766BEE52A32}" type="pres">
      <dgm:prSet presAssocID="{DA808A8F-E10F-45E5-924C-93A13C22FE08}" presName="BalanceSpacing" presStyleCnt="0"/>
      <dgm:spPr/>
    </dgm:pt>
    <dgm:pt modelId="{5FDC8860-C662-44B8-BA5D-B3372BBC05F3}" type="pres">
      <dgm:prSet presAssocID="{DA808A8F-E10F-45E5-924C-93A13C22FE08}" presName="BalanceSpacing1" presStyleCnt="0"/>
      <dgm:spPr/>
    </dgm:pt>
    <dgm:pt modelId="{69E9B984-944A-45B7-B596-F6755AF87B3F}" type="pres">
      <dgm:prSet presAssocID="{E53514B8-1CB5-413F-B40E-5D4F7F4B6792}" presName="Accent1Text" presStyleLbl="node1" presStyleIdx="3" presStyleCnt="6"/>
      <dgm:spPr/>
    </dgm:pt>
    <dgm:pt modelId="{C5CD6398-E140-49D3-B99E-3E5B8EA332E9}" type="pres">
      <dgm:prSet presAssocID="{E53514B8-1CB5-413F-B40E-5D4F7F4B6792}" presName="spaceBetweenRectangles" presStyleCnt="0"/>
      <dgm:spPr/>
    </dgm:pt>
    <dgm:pt modelId="{F56674B4-8139-4A95-8F94-1B9E36A6A39E}" type="pres">
      <dgm:prSet presAssocID="{E3EE65FD-2332-4D78-B531-24E3F5199389}" presName="composite" presStyleCnt="0"/>
      <dgm:spPr/>
    </dgm:pt>
    <dgm:pt modelId="{2FBBA7DB-C6C0-4382-AE85-55A41707A1AB}" type="pres">
      <dgm:prSet presAssocID="{E3EE65FD-2332-4D78-B531-24E3F519938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7B03B7A-958F-41AC-BE50-C09CCB08D646}" type="pres">
      <dgm:prSet presAssocID="{E3EE65FD-2332-4D78-B531-24E3F519938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73D9FFC-E66F-4BDD-ABAB-960702A4E1B1}" type="pres">
      <dgm:prSet presAssocID="{E3EE65FD-2332-4D78-B531-24E3F5199389}" presName="BalanceSpacing" presStyleCnt="0"/>
      <dgm:spPr/>
    </dgm:pt>
    <dgm:pt modelId="{6268AFC9-CEA4-4100-8A05-F501A4DC2670}" type="pres">
      <dgm:prSet presAssocID="{E3EE65FD-2332-4D78-B531-24E3F5199389}" presName="BalanceSpacing1" presStyleCnt="0"/>
      <dgm:spPr/>
    </dgm:pt>
    <dgm:pt modelId="{30BF5726-48AD-4C88-B314-601ACDC8E881}" type="pres">
      <dgm:prSet presAssocID="{8A0B90B1-524A-4A63-9F5B-076FA5CA70A1}" presName="Accent1Text" presStyleLbl="node1" presStyleIdx="5" presStyleCnt="6"/>
      <dgm:spPr/>
    </dgm:pt>
  </dgm:ptLst>
  <dgm:cxnLst>
    <dgm:cxn modelId="{F317050D-04D8-40F5-B98E-CEF24E403782}" srcId="{E3EE65FD-2332-4D78-B531-24E3F5199389}" destId="{906F0537-6F2C-40E2-A8EE-08E07415096E}" srcOrd="0" destOrd="0" parTransId="{453B1F0B-DF3C-40F4-A9F9-557F5B518957}" sibTransId="{E6AB3D16-9D95-41A2-A343-E744076F7628}"/>
    <dgm:cxn modelId="{15E54D15-5B0B-4481-9997-43E79FAE16E6}" type="presOf" srcId="{E53514B8-1CB5-413F-B40E-5D4F7F4B6792}" destId="{69E9B984-944A-45B7-B596-F6755AF87B3F}" srcOrd="0" destOrd="0" presId="urn:microsoft.com/office/officeart/2008/layout/AlternatingHexagons"/>
    <dgm:cxn modelId="{24E12217-06E2-426B-8495-22DA23E1861A}" srcId="{DA808A8F-E10F-45E5-924C-93A13C22FE08}" destId="{C51AA0D0-71C1-45CE-95EC-B2E348E7E918}" srcOrd="0" destOrd="0" parTransId="{AEFFE8E7-94CC-4F71-B2E2-DEFB5E024903}" sibTransId="{379C7417-E1BD-4796-844A-4B5931A5F3B3}"/>
    <dgm:cxn modelId="{DB4A0A20-CBFC-427C-BD91-27A8CE2A68B1}" srcId="{DFBB2B0E-3F21-42EB-B814-A340383C5579}" destId="{E3EE65FD-2332-4D78-B531-24E3F5199389}" srcOrd="2" destOrd="0" parTransId="{32B8C787-15ED-4A31-8456-294F0D987C4C}" sibTransId="{8A0B90B1-524A-4A63-9F5B-076FA5CA70A1}"/>
    <dgm:cxn modelId="{BE199F22-4FDD-4614-8ACC-608AC2FFFCDF}" type="presOf" srcId="{DA808A8F-E10F-45E5-924C-93A13C22FE08}" destId="{755721A7-F141-4EA0-9AD8-3AAAE7A47337}" srcOrd="0" destOrd="0" presId="urn:microsoft.com/office/officeart/2008/layout/AlternatingHexagons"/>
    <dgm:cxn modelId="{D2BE5B3D-AFD1-4DB3-AD64-D1D0FA70DDD8}" srcId="{DFBB2B0E-3F21-42EB-B814-A340383C5579}" destId="{ADEFFD8F-4C6D-4A09-ACA3-93940DFA8C5C}" srcOrd="0" destOrd="0" parTransId="{8D126E25-890F-4CDA-8D0F-5CEFAE0F5660}" sibTransId="{F6EA57E7-9141-4F17-A505-0C20217D6EC8}"/>
    <dgm:cxn modelId="{CFD1C26E-6085-4C95-ABB3-B6AD6029EC73}" srcId="{DFBB2B0E-3F21-42EB-B814-A340383C5579}" destId="{DA808A8F-E10F-45E5-924C-93A13C22FE08}" srcOrd="1" destOrd="0" parTransId="{13AF8F26-9FCD-4C78-A10E-0FB585EC7D8A}" sibTransId="{E53514B8-1CB5-413F-B40E-5D4F7F4B6792}"/>
    <dgm:cxn modelId="{4A00347A-7280-473F-A916-52FA576D6CFB}" type="presOf" srcId="{C51AA0D0-71C1-45CE-95EC-B2E348E7E918}" destId="{9AE98B20-AA22-4C3A-B385-B5EE4C7B6DF8}" srcOrd="0" destOrd="0" presId="urn:microsoft.com/office/officeart/2008/layout/AlternatingHexagons"/>
    <dgm:cxn modelId="{8D912B87-2F01-4A5D-87E5-A274649A4CC6}" type="presOf" srcId="{D1AA3FC0-DBB2-4CC7-89B3-175DCEC362B2}" destId="{695979B4-F502-4DBE-B361-DD2FE1D3EAD4}" srcOrd="0" destOrd="0" presId="urn:microsoft.com/office/officeart/2008/layout/AlternatingHexagons"/>
    <dgm:cxn modelId="{03FE3BBF-1A49-473D-892B-21C50A9B9366}" type="presOf" srcId="{E3EE65FD-2332-4D78-B531-24E3F5199389}" destId="{2FBBA7DB-C6C0-4382-AE85-55A41707A1AB}" srcOrd="0" destOrd="0" presId="urn:microsoft.com/office/officeart/2008/layout/AlternatingHexagons"/>
    <dgm:cxn modelId="{6E6274C6-F131-41B9-B9CA-FA8378D649FF}" type="presOf" srcId="{ADEFFD8F-4C6D-4A09-ACA3-93940DFA8C5C}" destId="{CB896156-19B2-4730-AA5C-5DCD2E47BF9B}" srcOrd="0" destOrd="0" presId="urn:microsoft.com/office/officeart/2008/layout/AlternatingHexagons"/>
    <dgm:cxn modelId="{802751CD-3762-459C-9EEB-096EE7FF74C5}" type="presOf" srcId="{8A0B90B1-524A-4A63-9F5B-076FA5CA70A1}" destId="{30BF5726-48AD-4C88-B314-601ACDC8E881}" srcOrd="0" destOrd="0" presId="urn:microsoft.com/office/officeart/2008/layout/AlternatingHexagons"/>
    <dgm:cxn modelId="{513BC1CD-CBC6-43FD-8F3D-371BA395F885}" type="presOf" srcId="{DFBB2B0E-3F21-42EB-B814-A340383C5579}" destId="{24EA379D-E250-4B0A-9ED4-AE34C7576FB8}" srcOrd="0" destOrd="0" presId="urn:microsoft.com/office/officeart/2008/layout/AlternatingHexagons"/>
    <dgm:cxn modelId="{CC37ACEF-D7FB-475D-A6B9-6296BA8C2EFE}" type="presOf" srcId="{906F0537-6F2C-40E2-A8EE-08E07415096E}" destId="{27B03B7A-958F-41AC-BE50-C09CCB08D646}" srcOrd="0" destOrd="0" presId="urn:microsoft.com/office/officeart/2008/layout/AlternatingHexagons"/>
    <dgm:cxn modelId="{3E9F2BF4-7A2A-407C-BB78-6ADAAEA9B902}" srcId="{ADEFFD8F-4C6D-4A09-ACA3-93940DFA8C5C}" destId="{D1AA3FC0-DBB2-4CC7-89B3-175DCEC362B2}" srcOrd="0" destOrd="0" parTransId="{2C151CDC-ECE7-455F-A1F4-003C581367CC}" sibTransId="{5F394982-ADBF-4810-A37D-07AAF120AFC1}"/>
    <dgm:cxn modelId="{9A8329F8-5E5E-414F-A0F0-9E22BFF1DD9A}" type="presOf" srcId="{F6EA57E7-9141-4F17-A505-0C20217D6EC8}" destId="{32BAFAFA-D8F1-46D4-A195-6D01CB0178A9}" srcOrd="0" destOrd="0" presId="urn:microsoft.com/office/officeart/2008/layout/AlternatingHexagons"/>
    <dgm:cxn modelId="{1665E09F-A58E-4741-85C9-4E474C2DEAF2}" type="presParOf" srcId="{24EA379D-E250-4B0A-9ED4-AE34C7576FB8}" destId="{1DC54882-55B5-49E4-856F-176E581DFBE1}" srcOrd="0" destOrd="0" presId="urn:microsoft.com/office/officeart/2008/layout/AlternatingHexagons"/>
    <dgm:cxn modelId="{C6EC67BD-A81B-4568-961B-932B0C0F11A4}" type="presParOf" srcId="{1DC54882-55B5-49E4-856F-176E581DFBE1}" destId="{CB896156-19B2-4730-AA5C-5DCD2E47BF9B}" srcOrd="0" destOrd="0" presId="urn:microsoft.com/office/officeart/2008/layout/AlternatingHexagons"/>
    <dgm:cxn modelId="{7D3C4AE0-970E-49E7-8614-0A89178BA467}" type="presParOf" srcId="{1DC54882-55B5-49E4-856F-176E581DFBE1}" destId="{695979B4-F502-4DBE-B361-DD2FE1D3EAD4}" srcOrd="1" destOrd="0" presId="urn:microsoft.com/office/officeart/2008/layout/AlternatingHexagons"/>
    <dgm:cxn modelId="{4D067D3C-1CDA-449D-8E29-68E599D8A1DD}" type="presParOf" srcId="{1DC54882-55B5-49E4-856F-176E581DFBE1}" destId="{4660C632-F7A7-4C43-9BB5-6533E6CE9443}" srcOrd="2" destOrd="0" presId="urn:microsoft.com/office/officeart/2008/layout/AlternatingHexagons"/>
    <dgm:cxn modelId="{1AF630CA-E010-4E6F-BF9F-9F8A44642EDA}" type="presParOf" srcId="{1DC54882-55B5-49E4-856F-176E581DFBE1}" destId="{1E0B94ED-F536-4DFA-8DF9-64FC1BF75668}" srcOrd="3" destOrd="0" presId="urn:microsoft.com/office/officeart/2008/layout/AlternatingHexagons"/>
    <dgm:cxn modelId="{4EE797C5-9382-43A8-A22B-EC522C7A7321}" type="presParOf" srcId="{1DC54882-55B5-49E4-856F-176E581DFBE1}" destId="{32BAFAFA-D8F1-46D4-A195-6D01CB0178A9}" srcOrd="4" destOrd="0" presId="urn:microsoft.com/office/officeart/2008/layout/AlternatingHexagons"/>
    <dgm:cxn modelId="{5A6DB24A-5B4A-4C0F-89FA-CCA05EE0377C}" type="presParOf" srcId="{24EA379D-E250-4B0A-9ED4-AE34C7576FB8}" destId="{BD452F14-DA1E-475C-ACFA-3F76DC2392E1}" srcOrd="1" destOrd="0" presId="urn:microsoft.com/office/officeart/2008/layout/AlternatingHexagons"/>
    <dgm:cxn modelId="{987F0F9B-3F4B-4EE3-98B3-2F1302419C05}" type="presParOf" srcId="{24EA379D-E250-4B0A-9ED4-AE34C7576FB8}" destId="{5CA61A06-0C71-4BD4-8B22-85E34AF18272}" srcOrd="2" destOrd="0" presId="urn:microsoft.com/office/officeart/2008/layout/AlternatingHexagons"/>
    <dgm:cxn modelId="{A5BFBE15-2C82-4B1F-8CB8-C48CBE5AD6AA}" type="presParOf" srcId="{5CA61A06-0C71-4BD4-8B22-85E34AF18272}" destId="{755721A7-F141-4EA0-9AD8-3AAAE7A47337}" srcOrd="0" destOrd="0" presId="urn:microsoft.com/office/officeart/2008/layout/AlternatingHexagons"/>
    <dgm:cxn modelId="{159DA7EF-BEC8-489E-A9F5-479BFDD3901B}" type="presParOf" srcId="{5CA61A06-0C71-4BD4-8B22-85E34AF18272}" destId="{9AE98B20-AA22-4C3A-B385-B5EE4C7B6DF8}" srcOrd="1" destOrd="0" presId="urn:microsoft.com/office/officeart/2008/layout/AlternatingHexagons"/>
    <dgm:cxn modelId="{2A9D49FC-4A15-4E4E-A142-D6BA9183D7ED}" type="presParOf" srcId="{5CA61A06-0C71-4BD4-8B22-85E34AF18272}" destId="{C9EC2E2A-9813-4775-84B5-1766BEE52A32}" srcOrd="2" destOrd="0" presId="urn:microsoft.com/office/officeart/2008/layout/AlternatingHexagons"/>
    <dgm:cxn modelId="{BD5FBA26-5B89-4CB1-B7EE-35DCA4123B24}" type="presParOf" srcId="{5CA61A06-0C71-4BD4-8B22-85E34AF18272}" destId="{5FDC8860-C662-44B8-BA5D-B3372BBC05F3}" srcOrd="3" destOrd="0" presId="urn:microsoft.com/office/officeart/2008/layout/AlternatingHexagons"/>
    <dgm:cxn modelId="{6B7A25D4-9B32-4059-8FAE-E97B5847E8A6}" type="presParOf" srcId="{5CA61A06-0C71-4BD4-8B22-85E34AF18272}" destId="{69E9B984-944A-45B7-B596-F6755AF87B3F}" srcOrd="4" destOrd="0" presId="urn:microsoft.com/office/officeart/2008/layout/AlternatingHexagons"/>
    <dgm:cxn modelId="{536DED95-343B-4F5A-B6A9-5B9ACA152157}" type="presParOf" srcId="{24EA379D-E250-4B0A-9ED4-AE34C7576FB8}" destId="{C5CD6398-E140-49D3-B99E-3E5B8EA332E9}" srcOrd="3" destOrd="0" presId="urn:microsoft.com/office/officeart/2008/layout/AlternatingHexagons"/>
    <dgm:cxn modelId="{62A57043-0093-416B-B7CC-C9566435466F}" type="presParOf" srcId="{24EA379D-E250-4B0A-9ED4-AE34C7576FB8}" destId="{F56674B4-8139-4A95-8F94-1B9E36A6A39E}" srcOrd="4" destOrd="0" presId="urn:microsoft.com/office/officeart/2008/layout/AlternatingHexagons"/>
    <dgm:cxn modelId="{9A34AC09-A9C0-4BD2-840A-493278CC81DF}" type="presParOf" srcId="{F56674B4-8139-4A95-8F94-1B9E36A6A39E}" destId="{2FBBA7DB-C6C0-4382-AE85-55A41707A1AB}" srcOrd="0" destOrd="0" presId="urn:microsoft.com/office/officeart/2008/layout/AlternatingHexagons"/>
    <dgm:cxn modelId="{BAD1C770-6462-4236-AB3E-37B3D8C89382}" type="presParOf" srcId="{F56674B4-8139-4A95-8F94-1B9E36A6A39E}" destId="{27B03B7A-958F-41AC-BE50-C09CCB08D646}" srcOrd="1" destOrd="0" presId="urn:microsoft.com/office/officeart/2008/layout/AlternatingHexagons"/>
    <dgm:cxn modelId="{F30549E0-7F13-4947-A503-45B554E0AB94}" type="presParOf" srcId="{F56674B4-8139-4A95-8F94-1B9E36A6A39E}" destId="{073D9FFC-E66F-4BDD-ABAB-960702A4E1B1}" srcOrd="2" destOrd="0" presId="urn:microsoft.com/office/officeart/2008/layout/AlternatingHexagons"/>
    <dgm:cxn modelId="{C270C05D-F65F-4F51-AB80-33F1FBC23052}" type="presParOf" srcId="{F56674B4-8139-4A95-8F94-1B9E36A6A39E}" destId="{6268AFC9-CEA4-4100-8A05-F501A4DC2670}" srcOrd="3" destOrd="0" presId="urn:microsoft.com/office/officeart/2008/layout/AlternatingHexagons"/>
    <dgm:cxn modelId="{EA62930F-1B00-42F7-ACC5-6E56F4F43587}" type="presParOf" srcId="{F56674B4-8139-4A95-8F94-1B9E36A6A39E}" destId="{30BF5726-48AD-4C88-B314-601ACDC8E88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6BA25-4B7E-4F3A-BBA2-FED15C029E7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B85AAE5-BC63-42B6-A865-AEB633EFA86D}">
      <dgm:prSet phldrT="[Text]"/>
      <dgm:spPr/>
      <dgm:t>
        <a:bodyPr/>
        <a:lstStyle/>
        <a:p>
          <a:r>
            <a:rPr lang="en-US" dirty="0"/>
            <a:t>Better Data</a:t>
          </a:r>
        </a:p>
      </dgm:t>
    </dgm:pt>
    <dgm:pt modelId="{64F28B24-C673-4334-B576-90230C03A526}" type="parTrans" cxnId="{8CF11CF2-0375-4FEC-80D5-4D26AB58B306}">
      <dgm:prSet/>
      <dgm:spPr/>
      <dgm:t>
        <a:bodyPr/>
        <a:lstStyle/>
        <a:p>
          <a:endParaRPr lang="en-US"/>
        </a:p>
      </dgm:t>
    </dgm:pt>
    <dgm:pt modelId="{D1EDCB45-4FE2-4025-BF0D-4FF71893E711}" type="sibTrans" cxnId="{8CF11CF2-0375-4FEC-80D5-4D26AB58B306}">
      <dgm:prSet/>
      <dgm:spPr/>
      <dgm:t>
        <a:bodyPr/>
        <a:lstStyle/>
        <a:p>
          <a:endParaRPr lang="en-US"/>
        </a:p>
      </dgm:t>
    </dgm:pt>
    <dgm:pt modelId="{36A947D4-0957-42E5-BE00-AD464395491B}">
      <dgm:prSet phldrT="[Text]"/>
      <dgm:spPr/>
      <dgm:t>
        <a:bodyPr/>
        <a:lstStyle/>
        <a:p>
          <a:r>
            <a:rPr lang="en-US" dirty="0"/>
            <a:t>Better Policies</a:t>
          </a:r>
        </a:p>
      </dgm:t>
    </dgm:pt>
    <dgm:pt modelId="{5C86CBE9-1FBF-4CBF-9584-A262F7A48828}" type="parTrans" cxnId="{4532C2E6-9103-4DCA-8178-C54A5CBE2AA0}">
      <dgm:prSet/>
      <dgm:spPr/>
      <dgm:t>
        <a:bodyPr/>
        <a:lstStyle/>
        <a:p>
          <a:endParaRPr lang="en-US"/>
        </a:p>
      </dgm:t>
    </dgm:pt>
    <dgm:pt modelId="{E72963AE-5371-4B52-9682-08F075CF82F2}" type="sibTrans" cxnId="{4532C2E6-9103-4DCA-8178-C54A5CBE2AA0}">
      <dgm:prSet/>
      <dgm:spPr/>
      <dgm:t>
        <a:bodyPr/>
        <a:lstStyle/>
        <a:p>
          <a:endParaRPr lang="en-US"/>
        </a:p>
      </dgm:t>
    </dgm:pt>
    <dgm:pt modelId="{E00B9BF3-9EB4-4B2C-B242-C7CD77B19D40}">
      <dgm:prSet phldrT="[Text]"/>
      <dgm:spPr/>
      <dgm:t>
        <a:bodyPr/>
        <a:lstStyle/>
        <a:p>
          <a:r>
            <a:rPr lang="en-US" dirty="0"/>
            <a:t>Better Lives</a:t>
          </a:r>
        </a:p>
        <a:p>
          <a:r>
            <a:rPr lang="en-US" i="1" dirty="0"/>
            <a:t>No one left Behind!</a:t>
          </a:r>
        </a:p>
      </dgm:t>
    </dgm:pt>
    <dgm:pt modelId="{7F0F2442-3CC5-4395-9952-0713497888E5}" type="parTrans" cxnId="{A7E5945E-52D3-4D20-A0EF-7C5BCD2C6B55}">
      <dgm:prSet/>
      <dgm:spPr/>
      <dgm:t>
        <a:bodyPr/>
        <a:lstStyle/>
        <a:p>
          <a:endParaRPr lang="en-US"/>
        </a:p>
      </dgm:t>
    </dgm:pt>
    <dgm:pt modelId="{05A975EC-6C11-4168-AFCA-75259B6315C8}" type="sibTrans" cxnId="{A7E5945E-52D3-4D20-A0EF-7C5BCD2C6B55}">
      <dgm:prSet/>
      <dgm:spPr/>
      <dgm:t>
        <a:bodyPr/>
        <a:lstStyle/>
        <a:p>
          <a:endParaRPr lang="en-US"/>
        </a:p>
      </dgm:t>
    </dgm:pt>
    <dgm:pt modelId="{1E4362FC-804B-407A-B241-286B4B952743}" type="pres">
      <dgm:prSet presAssocID="{A6D6BA25-4B7E-4F3A-BBA2-FED15C029E7A}" presName="linearFlow" presStyleCnt="0">
        <dgm:presLayoutVars>
          <dgm:resizeHandles val="exact"/>
        </dgm:presLayoutVars>
      </dgm:prSet>
      <dgm:spPr/>
    </dgm:pt>
    <dgm:pt modelId="{2ACD2F7C-7C59-4448-B152-5ED04315FB09}" type="pres">
      <dgm:prSet presAssocID="{CB85AAE5-BC63-42B6-A865-AEB633EFA86D}" presName="node" presStyleLbl="node1" presStyleIdx="0" presStyleCnt="3">
        <dgm:presLayoutVars>
          <dgm:bulletEnabled val="1"/>
        </dgm:presLayoutVars>
      </dgm:prSet>
      <dgm:spPr/>
    </dgm:pt>
    <dgm:pt modelId="{E22AB26A-7CF2-418D-ABC1-8D1F7454E469}" type="pres">
      <dgm:prSet presAssocID="{D1EDCB45-4FE2-4025-BF0D-4FF71893E711}" presName="sibTrans" presStyleLbl="sibTrans2D1" presStyleIdx="0" presStyleCnt="2"/>
      <dgm:spPr/>
    </dgm:pt>
    <dgm:pt modelId="{9FC9EDA7-A91F-4C83-B57B-15A06FF8EBBF}" type="pres">
      <dgm:prSet presAssocID="{D1EDCB45-4FE2-4025-BF0D-4FF71893E711}" presName="connectorText" presStyleLbl="sibTrans2D1" presStyleIdx="0" presStyleCnt="2"/>
      <dgm:spPr/>
    </dgm:pt>
    <dgm:pt modelId="{9587EF8D-9EF8-4C78-9D33-9E4DC625195C}" type="pres">
      <dgm:prSet presAssocID="{36A947D4-0957-42E5-BE00-AD464395491B}" presName="node" presStyleLbl="node1" presStyleIdx="1" presStyleCnt="3">
        <dgm:presLayoutVars>
          <dgm:bulletEnabled val="1"/>
        </dgm:presLayoutVars>
      </dgm:prSet>
      <dgm:spPr/>
    </dgm:pt>
    <dgm:pt modelId="{D1841611-9C7A-4DE1-9409-D3CE99F30218}" type="pres">
      <dgm:prSet presAssocID="{E72963AE-5371-4B52-9682-08F075CF82F2}" presName="sibTrans" presStyleLbl="sibTrans2D1" presStyleIdx="1" presStyleCnt="2"/>
      <dgm:spPr/>
    </dgm:pt>
    <dgm:pt modelId="{D3CBEDE6-EC68-4BAD-AAD5-F2DCF97CBA38}" type="pres">
      <dgm:prSet presAssocID="{E72963AE-5371-4B52-9682-08F075CF82F2}" presName="connectorText" presStyleLbl="sibTrans2D1" presStyleIdx="1" presStyleCnt="2"/>
      <dgm:spPr/>
    </dgm:pt>
    <dgm:pt modelId="{E8D785A6-EB74-472A-92A6-CCCBA7856F4F}" type="pres">
      <dgm:prSet presAssocID="{E00B9BF3-9EB4-4B2C-B242-C7CD77B19D40}" presName="node" presStyleLbl="node1" presStyleIdx="2" presStyleCnt="3" custScaleX="214689">
        <dgm:presLayoutVars>
          <dgm:bulletEnabled val="1"/>
        </dgm:presLayoutVars>
      </dgm:prSet>
      <dgm:spPr/>
    </dgm:pt>
  </dgm:ptLst>
  <dgm:cxnLst>
    <dgm:cxn modelId="{AA858A1F-A5A9-4B05-931E-F47DC119CE41}" type="presOf" srcId="{E72963AE-5371-4B52-9682-08F075CF82F2}" destId="{D3CBEDE6-EC68-4BAD-AAD5-F2DCF97CBA38}" srcOrd="1" destOrd="0" presId="urn:microsoft.com/office/officeart/2005/8/layout/process2"/>
    <dgm:cxn modelId="{A7E5945E-52D3-4D20-A0EF-7C5BCD2C6B55}" srcId="{A6D6BA25-4B7E-4F3A-BBA2-FED15C029E7A}" destId="{E00B9BF3-9EB4-4B2C-B242-C7CD77B19D40}" srcOrd="2" destOrd="0" parTransId="{7F0F2442-3CC5-4395-9952-0713497888E5}" sibTransId="{05A975EC-6C11-4168-AFCA-75259B6315C8}"/>
    <dgm:cxn modelId="{1CE27F45-1B53-4D80-BC1A-879E82F4DE58}" type="presOf" srcId="{E72963AE-5371-4B52-9682-08F075CF82F2}" destId="{D1841611-9C7A-4DE1-9409-D3CE99F30218}" srcOrd="0" destOrd="0" presId="urn:microsoft.com/office/officeart/2005/8/layout/process2"/>
    <dgm:cxn modelId="{4F56EB84-DE28-44D8-8DDD-AB7C6B68F875}" type="presOf" srcId="{D1EDCB45-4FE2-4025-BF0D-4FF71893E711}" destId="{E22AB26A-7CF2-418D-ABC1-8D1F7454E469}" srcOrd="0" destOrd="0" presId="urn:microsoft.com/office/officeart/2005/8/layout/process2"/>
    <dgm:cxn modelId="{5855B4AC-A4FE-4052-BA67-C12425730BE1}" type="presOf" srcId="{36A947D4-0957-42E5-BE00-AD464395491B}" destId="{9587EF8D-9EF8-4C78-9D33-9E4DC625195C}" srcOrd="0" destOrd="0" presId="urn:microsoft.com/office/officeart/2005/8/layout/process2"/>
    <dgm:cxn modelId="{DE50E4B5-A631-4A71-8FDB-F699A28E44C9}" type="presOf" srcId="{E00B9BF3-9EB4-4B2C-B242-C7CD77B19D40}" destId="{E8D785A6-EB74-472A-92A6-CCCBA7856F4F}" srcOrd="0" destOrd="0" presId="urn:microsoft.com/office/officeart/2005/8/layout/process2"/>
    <dgm:cxn modelId="{4B203DBF-F3E3-40B0-961B-B005DCD7175D}" type="presOf" srcId="{CB85AAE5-BC63-42B6-A865-AEB633EFA86D}" destId="{2ACD2F7C-7C59-4448-B152-5ED04315FB09}" srcOrd="0" destOrd="0" presId="urn:microsoft.com/office/officeart/2005/8/layout/process2"/>
    <dgm:cxn modelId="{4532C2E6-9103-4DCA-8178-C54A5CBE2AA0}" srcId="{A6D6BA25-4B7E-4F3A-BBA2-FED15C029E7A}" destId="{36A947D4-0957-42E5-BE00-AD464395491B}" srcOrd="1" destOrd="0" parTransId="{5C86CBE9-1FBF-4CBF-9584-A262F7A48828}" sibTransId="{E72963AE-5371-4B52-9682-08F075CF82F2}"/>
    <dgm:cxn modelId="{8CF11CF2-0375-4FEC-80D5-4D26AB58B306}" srcId="{A6D6BA25-4B7E-4F3A-BBA2-FED15C029E7A}" destId="{CB85AAE5-BC63-42B6-A865-AEB633EFA86D}" srcOrd="0" destOrd="0" parTransId="{64F28B24-C673-4334-B576-90230C03A526}" sibTransId="{D1EDCB45-4FE2-4025-BF0D-4FF71893E711}"/>
    <dgm:cxn modelId="{716B80F9-9485-41A6-A9C4-01EDD616D2A8}" type="presOf" srcId="{D1EDCB45-4FE2-4025-BF0D-4FF71893E711}" destId="{9FC9EDA7-A91F-4C83-B57B-15A06FF8EBBF}" srcOrd="1" destOrd="0" presId="urn:microsoft.com/office/officeart/2005/8/layout/process2"/>
    <dgm:cxn modelId="{84ACF1FD-637B-4120-BAEF-4E771D6A6D6F}" type="presOf" srcId="{A6D6BA25-4B7E-4F3A-BBA2-FED15C029E7A}" destId="{1E4362FC-804B-407A-B241-286B4B952743}" srcOrd="0" destOrd="0" presId="urn:microsoft.com/office/officeart/2005/8/layout/process2"/>
    <dgm:cxn modelId="{713554BD-6555-4EB7-9064-AA056EA10B54}" type="presParOf" srcId="{1E4362FC-804B-407A-B241-286B4B952743}" destId="{2ACD2F7C-7C59-4448-B152-5ED04315FB09}" srcOrd="0" destOrd="0" presId="urn:microsoft.com/office/officeart/2005/8/layout/process2"/>
    <dgm:cxn modelId="{02D8602F-D3A1-4EEC-A646-DE0C95D0D79D}" type="presParOf" srcId="{1E4362FC-804B-407A-B241-286B4B952743}" destId="{E22AB26A-7CF2-418D-ABC1-8D1F7454E469}" srcOrd="1" destOrd="0" presId="urn:microsoft.com/office/officeart/2005/8/layout/process2"/>
    <dgm:cxn modelId="{9E45C941-F26D-48C3-A9CC-CDCB5453BF63}" type="presParOf" srcId="{E22AB26A-7CF2-418D-ABC1-8D1F7454E469}" destId="{9FC9EDA7-A91F-4C83-B57B-15A06FF8EBBF}" srcOrd="0" destOrd="0" presId="urn:microsoft.com/office/officeart/2005/8/layout/process2"/>
    <dgm:cxn modelId="{812C79EA-60D2-4D62-9D44-D36461814EED}" type="presParOf" srcId="{1E4362FC-804B-407A-B241-286B4B952743}" destId="{9587EF8D-9EF8-4C78-9D33-9E4DC625195C}" srcOrd="2" destOrd="0" presId="urn:microsoft.com/office/officeart/2005/8/layout/process2"/>
    <dgm:cxn modelId="{2F4117F9-BC90-43F2-A5AB-4D961748CF73}" type="presParOf" srcId="{1E4362FC-804B-407A-B241-286B4B952743}" destId="{D1841611-9C7A-4DE1-9409-D3CE99F30218}" srcOrd="3" destOrd="0" presId="urn:microsoft.com/office/officeart/2005/8/layout/process2"/>
    <dgm:cxn modelId="{7CA02054-3117-4E17-8B7E-8400C9FE8AFA}" type="presParOf" srcId="{D1841611-9C7A-4DE1-9409-D3CE99F30218}" destId="{D3CBEDE6-EC68-4BAD-AAD5-F2DCF97CBA38}" srcOrd="0" destOrd="0" presId="urn:microsoft.com/office/officeart/2005/8/layout/process2"/>
    <dgm:cxn modelId="{EC6DCE91-C29B-4109-AD75-AADCD9A176F8}" type="presParOf" srcId="{1E4362FC-804B-407A-B241-286B4B952743}" destId="{E8D785A6-EB74-472A-92A6-CCCBA7856F4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96156-19B2-4730-AA5C-5DCD2E47BF9B}">
      <dsp:nvSpPr>
        <dsp:cNvPr id="0" name=""/>
        <dsp:cNvSpPr/>
      </dsp:nvSpPr>
      <dsp:spPr>
        <a:xfrm rot="5400000">
          <a:off x="4605149" y="109080"/>
          <a:ext cx="1666006" cy="14494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Quality</a:t>
          </a:r>
        </a:p>
      </dsp:txBody>
      <dsp:txXfrm rot="-5400000">
        <a:off x="4939308" y="260409"/>
        <a:ext cx="997687" cy="1146768"/>
      </dsp:txXfrm>
    </dsp:sp>
    <dsp:sp modelId="{695979B4-F502-4DBE-B361-DD2FE1D3EAD4}">
      <dsp:nvSpPr>
        <dsp:cNvPr id="0" name=""/>
        <dsp:cNvSpPr/>
      </dsp:nvSpPr>
      <dsp:spPr>
        <a:xfrm>
          <a:off x="6206848" y="333991"/>
          <a:ext cx="1859263" cy="99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6206848" y="333991"/>
        <a:ext cx="1859263" cy="999604"/>
      </dsp:txXfrm>
    </dsp:sp>
    <dsp:sp modelId="{32BAFAFA-D8F1-46D4-A195-6D01CB0178A9}">
      <dsp:nvSpPr>
        <dsp:cNvPr id="0" name=""/>
        <dsp:cNvSpPr/>
      </dsp:nvSpPr>
      <dsp:spPr>
        <a:xfrm rot="5400000">
          <a:off x="3039769" y="109080"/>
          <a:ext cx="1666006" cy="14494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3373928" y="260409"/>
        <a:ext cx="997687" cy="1146768"/>
      </dsp:txXfrm>
    </dsp:sp>
    <dsp:sp modelId="{755721A7-F141-4EA0-9AD8-3AAAE7A47337}">
      <dsp:nvSpPr>
        <dsp:cNvPr id="0" name=""/>
        <dsp:cNvSpPr/>
      </dsp:nvSpPr>
      <dsp:spPr>
        <a:xfrm rot="5400000">
          <a:off x="3819460" y="1523187"/>
          <a:ext cx="1666006" cy="14494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Timely</a:t>
          </a:r>
        </a:p>
      </dsp:txBody>
      <dsp:txXfrm rot="-5400000">
        <a:off x="4153619" y="1674516"/>
        <a:ext cx="997687" cy="1146768"/>
      </dsp:txXfrm>
    </dsp:sp>
    <dsp:sp modelId="{9AE98B20-AA22-4C3A-B385-B5EE4C7B6DF8}">
      <dsp:nvSpPr>
        <dsp:cNvPr id="0" name=""/>
        <dsp:cNvSpPr/>
      </dsp:nvSpPr>
      <dsp:spPr>
        <a:xfrm>
          <a:off x="2068487" y="1748097"/>
          <a:ext cx="1799287" cy="99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2068487" y="1748097"/>
        <a:ext cx="1799287" cy="999604"/>
      </dsp:txXfrm>
    </dsp:sp>
    <dsp:sp modelId="{69E9B984-944A-45B7-B596-F6755AF87B3F}">
      <dsp:nvSpPr>
        <dsp:cNvPr id="0" name=""/>
        <dsp:cNvSpPr/>
      </dsp:nvSpPr>
      <dsp:spPr>
        <a:xfrm rot="5400000">
          <a:off x="5384840" y="1523187"/>
          <a:ext cx="1666006" cy="14494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5718999" y="1674516"/>
        <a:ext cx="997687" cy="1146768"/>
      </dsp:txXfrm>
    </dsp:sp>
    <dsp:sp modelId="{2FBBA7DB-C6C0-4382-AE85-55A41707A1AB}">
      <dsp:nvSpPr>
        <dsp:cNvPr id="0" name=""/>
        <dsp:cNvSpPr/>
      </dsp:nvSpPr>
      <dsp:spPr>
        <a:xfrm rot="5400000">
          <a:off x="4605149" y="2937293"/>
          <a:ext cx="1666006" cy="14494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Disaggregated</a:t>
          </a:r>
        </a:p>
      </dsp:txBody>
      <dsp:txXfrm rot="-5400000">
        <a:off x="4939308" y="3088622"/>
        <a:ext cx="997687" cy="1146768"/>
      </dsp:txXfrm>
    </dsp:sp>
    <dsp:sp modelId="{27B03B7A-958F-41AC-BE50-C09CCB08D646}">
      <dsp:nvSpPr>
        <dsp:cNvPr id="0" name=""/>
        <dsp:cNvSpPr/>
      </dsp:nvSpPr>
      <dsp:spPr>
        <a:xfrm>
          <a:off x="6206848" y="3162204"/>
          <a:ext cx="1859263" cy="99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</dsp:txBody>
      <dsp:txXfrm>
        <a:off x="6206848" y="3162204"/>
        <a:ext cx="1859263" cy="999604"/>
      </dsp:txXfrm>
    </dsp:sp>
    <dsp:sp modelId="{30BF5726-48AD-4C88-B314-601ACDC8E881}">
      <dsp:nvSpPr>
        <dsp:cNvPr id="0" name=""/>
        <dsp:cNvSpPr/>
      </dsp:nvSpPr>
      <dsp:spPr>
        <a:xfrm rot="5400000">
          <a:off x="3039769" y="2937293"/>
          <a:ext cx="1666006" cy="14494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3373928" y="3088622"/>
        <a:ext cx="997687" cy="1146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D2F7C-7C59-4448-B152-5ED04315FB09}">
      <dsp:nvSpPr>
        <dsp:cNvPr id="0" name=""/>
        <dsp:cNvSpPr/>
      </dsp:nvSpPr>
      <dsp:spPr>
        <a:xfrm>
          <a:off x="1198244" y="0"/>
          <a:ext cx="2023110" cy="1123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Better Data</a:t>
          </a:r>
        </a:p>
      </dsp:txBody>
      <dsp:txXfrm>
        <a:off x="1231163" y="32919"/>
        <a:ext cx="1957272" cy="1058112"/>
      </dsp:txXfrm>
    </dsp:sp>
    <dsp:sp modelId="{E22AB26A-7CF2-418D-ABC1-8D1F7454E469}">
      <dsp:nvSpPr>
        <dsp:cNvPr id="0" name=""/>
        <dsp:cNvSpPr/>
      </dsp:nvSpPr>
      <dsp:spPr>
        <a:xfrm rot="5400000">
          <a:off x="1999058" y="1152048"/>
          <a:ext cx="421481" cy="505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2058065" y="1194196"/>
        <a:ext cx="303467" cy="295037"/>
      </dsp:txXfrm>
    </dsp:sp>
    <dsp:sp modelId="{9587EF8D-9EF8-4C78-9D33-9E4DC625195C}">
      <dsp:nvSpPr>
        <dsp:cNvPr id="0" name=""/>
        <dsp:cNvSpPr/>
      </dsp:nvSpPr>
      <dsp:spPr>
        <a:xfrm>
          <a:off x="1198244" y="1685925"/>
          <a:ext cx="2023110" cy="1123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Better Policies</a:t>
          </a:r>
        </a:p>
      </dsp:txBody>
      <dsp:txXfrm>
        <a:off x="1231163" y="1718844"/>
        <a:ext cx="1957272" cy="1058112"/>
      </dsp:txXfrm>
    </dsp:sp>
    <dsp:sp modelId="{D1841611-9C7A-4DE1-9409-D3CE99F30218}">
      <dsp:nvSpPr>
        <dsp:cNvPr id="0" name=""/>
        <dsp:cNvSpPr/>
      </dsp:nvSpPr>
      <dsp:spPr>
        <a:xfrm rot="5400000">
          <a:off x="1999058" y="2837973"/>
          <a:ext cx="421481" cy="505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2058065" y="2880121"/>
        <a:ext cx="303467" cy="295037"/>
      </dsp:txXfrm>
    </dsp:sp>
    <dsp:sp modelId="{E8D785A6-EB74-472A-92A6-CCCBA7856F4F}">
      <dsp:nvSpPr>
        <dsp:cNvPr id="0" name=""/>
        <dsp:cNvSpPr/>
      </dsp:nvSpPr>
      <dsp:spPr>
        <a:xfrm>
          <a:off x="38102" y="3371850"/>
          <a:ext cx="4343394" cy="1123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Better Lives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/>
            <a:t>No one left Behind!</a:t>
          </a:r>
        </a:p>
      </dsp:txBody>
      <dsp:txXfrm>
        <a:off x="71021" y="3404769"/>
        <a:ext cx="4277556" cy="105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2/19/2018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2/19/2018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828800"/>
          </a:xfrm>
        </p:spPr>
        <p:txBody>
          <a:bodyPr>
            <a:normAutofit/>
          </a:bodyPr>
          <a:lstStyle/>
          <a:p>
            <a:r>
              <a:rPr lang="en-US" sz="3200" i="1" dirty="0"/>
              <a:t>The Market &amp; The Kitchen</a:t>
            </a:r>
          </a:p>
          <a:p>
            <a:endParaRPr lang="en-US" sz="3200" i="1" dirty="0"/>
          </a:p>
          <a:p>
            <a:endParaRPr lang="en-US" dirty="0"/>
          </a:p>
          <a:p>
            <a:r>
              <a:rPr lang="en-US" dirty="0"/>
              <a:t>Dr. Safaa Amer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44AE-E476-45B0-BC37-FDA73E68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 List! - </a:t>
            </a:r>
            <a:r>
              <a:rPr lang="en-US" i="1" dirty="0"/>
              <a:t>What 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51C20-7B2B-4355-8EDE-9AE54B60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Boost data production: high-quality standards while protecting privacy and confidentiality</a:t>
            </a:r>
          </a:p>
          <a:p>
            <a:endParaRPr lang="en-US" dirty="0"/>
          </a:p>
          <a:p>
            <a:r>
              <a:rPr lang="en-US" dirty="0"/>
              <a:t>Combine multiple sources of data under a clear ethical and quality protocols</a:t>
            </a:r>
          </a:p>
          <a:p>
            <a:endParaRPr lang="en-US" dirty="0"/>
          </a:p>
          <a:p>
            <a:r>
              <a:rPr lang="en-US" dirty="0"/>
              <a:t>Linking traditional data ecosystems to big data and bridging the digital and analytical divide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D0A0-5D24-431E-8192-554454B3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Kitchen - </a:t>
            </a:r>
            <a:r>
              <a:rPr lang="en-US" i="1" dirty="0"/>
              <a:t>Remodeling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77292-4CA5-4991-91AB-0470F0B80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Statistical laws, regulations and standards fit for evolving data needs</a:t>
            </a:r>
          </a:p>
          <a:p>
            <a:pPr lvl="1"/>
            <a:r>
              <a:rPr lang="en-US" dirty="0"/>
              <a:t>Data ecosystems fit for purpose</a:t>
            </a:r>
          </a:p>
          <a:p>
            <a:pPr lvl="1"/>
            <a:r>
              <a:rPr lang="en-US" dirty="0"/>
              <a:t>Ethical and Quality Standards</a:t>
            </a:r>
          </a:p>
          <a:p>
            <a:r>
              <a:rPr lang="en-US" dirty="0"/>
              <a:t>Improve the quantity and quality of financing for data</a:t>
            </a:r>
          </a:p>
          <a:p>
            <a:pPr lvl="1"/>
            <a:r>
              <a:rPr lang="en-US" dirty="0"/>
              <a:t>Data infrastructure</a:t>
            </a:r>
          </a:p>
          <a:p>
            <a:r>
              <a:rPr lang="en-US" dirty="0"/>
              <a:t>Boost statistical and data literacy through new approaches</a:t>
            </a:r>
          </a:p>
          <a:p>
            <a:pPr lvl="1"/>
            <a:r>
              <a:rPr lang="en-US" dirty="0"/>
              <a:t>Sustainable capacity building</a:t>
            </a:r>
          </a:p>
          <a:p>
            <a:pPr lvl="1"/>
            <a:r>
              <a:rPr lang="en-US" dirty="0"/>
              <a:t>Improved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4E7C-70DD-4BF9-97F0-EBF31FE6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Kitchen - </a:t>
            </a:r>
            <a:r>
              <a:rPr lang="en-US" i="1" dirty="0"/>
              <a:t>Remodeling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F6949-0D9E-4137-B4F3-F99F5A1D5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Increase efficiency and impact through “data compacts” or other coordinated, country-led approaches</a:t>
            </a:r>
          </a:p>
          <a:p>
            <a:pPr lvl="1"/>
            <a:r>
              <a:rPr lang="en-US" dirty="0"/>
              <a:t>Incentives for harmonization, accountability, and coordination</a:t>
            </a:r>
          </a:p>
          <a:p>
            <a:endParaRPr lang="en-US" dirty="0"/>
          </a:p>
          <a:p>
            <a:r>
              <a:rPr lang="en-US" dirty="0"/>
              <a:t>Invest in and use country–led results data to monitor progress towards the sustainable Development goals</a:t>
            </a:r>
          </a:p>
          <a:p>
            <a:pPr lvl="1"/>
            <a:r>
              <a:rPr lang="en-US" dirty="0"/>
              <a:t>Vision integration across local and international needs</a:t>
            </a:r>
          </a:p>
          <a:p>
            <a:pPr lvl="1"/>
            <a:r>
              <a:rPr lang="en-US" dirty="0"/>
              <a:t>Data accessibility</a:t>
            </a:r>
          </a:p>
          <a:p>
            <a:pPr lvl="1"/>
            <a:endParaRPr lang="en-US" dirty="0"/>
          </a:p>
          <a:p>
            <a:r>
              <a:rPr lang="en-US" dirty="0"/>
              <a:t>Produce and use better data to help understand the overall state of SDG financing</a:t>
            </a:r>
          </a:p>
          <a:p>
            <a:pPr lvl="1"/>
            <a:r>
              <a:rPr lang="en-US" dirty="0"/>
              <a:t>Reduce duplication, targeting investments, accounting for everyone’s needs, aligning country priorities for data</a:t>
            </a:r>
          </a:p>
        </p:txBody>
      </p:sp>
    </p:spTree>
    <p:extLst>
      <p:ext uri="{BB962C8B-B14F-4D97-AF65-F5344CB8AC3E}">
        <p14:creationId xmlns:p14="http://schemas.microsoft.com/office/powerpoint/2010/main" val="6321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0338C5-BB62-4138-AF3D-827A94663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01523"/>
              </p:ext>
            </p:extLst>
          </p:nvPr>
        </p:nvGraphicFramePr>
        <p:xfrm>
          <a:off x="1293813" y="1357415"/>
          <a:ext cx="441959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AA6EC599-5AC2-4F09-A549-6A26B506B34B}"/>
              </a:ext>
            </a:extLst>
          </p:cNvPr>
          <p:cNvSpPr/>
          <p:nvPr/>
        </p:nvSpPr>
        <p:spPr>
          <a:xfrm rot="10800000" flipH="1">
            <a:off x="5806924" y="1676400"/>
            <a:ext cx="301752" cy="365760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DE8FD8-9709-498C-9D9D-442BC4B64C91}"/>
              </a:ext>
            </a:extLst>
          </p:cNvPr>
          <p:cNvSpPr/>
          <p:nvPr/>
        </p:nvSpPr>
        <p:spPr>
          <a:xfrm>
            <a:off x="6244168" y="32144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6787B-E1D8-4FDB-820C-0B26AB18E7BD}"/>
              </a:ext>
            </a:extLst>
          </p:cNvPr>
          <p:cNvSpPr txBox="1"/>
          <p:nvPr/>
        </p:nvSpPr>
        <p:spPr>
          <a:xfrm>
            <a:off x="7282036" y="3071235"/>
            <a:ext cx="5091330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Creative Cook/Statisticians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rgbClr val="FF0000"/>
                </a:solidFill>
              </a:rPr>
              <a:t>… But more responsible one!</a:t>
            </a:r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61852304-7E21-4879-8DE7-969932D19D0D}"/>
              </a:ext>
            </a:extLst>
          </p:cNvPr>
          <p:cNvSpPr/>
          <p:nvPr/>
        </p:nvSpPr>
        <p:spPr>
          <a:xfrm rot="11388234">
            <a:off x="9286503" y="4398137"/>
            <a:ext cx="914400" cy="9144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5985E-643D-474E-829C-DD2FF748720B}"/>
              </a:ext>
            </a:extLst>
          </p:cNvPr>
          <p:cNvSpPr txBox="1"/>
          <p:nvPr/>
        </p:nvSpPr>
        <p:spPr>
          <a:xfrm>
            <a:off x="8620951" y="5511583"/>
            <a:ext cx="330225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</a:rPr>
              <a:t>Fake News &amp; alternative facts</a:t>
            </a:r>
          </a:p>
        </p:txBody>
      </p:sp>
    </p:spTree>
    <p:extLst>
      <p:ext uri="{BB962C8B-B14F-4D97-AF65-F5344CB8AC3E}">
        <p14:creationId xmlns:p14="http://schemas.microsoft.com/office/powerpoint/2010/main" val="7439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DE6A-BCE5-4F4A-95D9-76843614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But Not Least - </a:t>
            </a:r>
            <a:r>
              <a:rPr lang="en-US" i="1" dirty="0"/>
              <a:t>The Consumer!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1A9C2-6779-4C06-B6CB-7A1421AE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3733800"/>
          </a:xfrm>
        </p:spPr>
        <p:txBody>
          <a:bodyPr/>
          <a:lstStyle/>
          <a:p>
            <a:r>
              <a:rPr lang="en-US" dirty="0"/>
              <a:t>Data use challenges</a:t>
            </a:r>
          </a:p>
          <a:p>
            <a:pPr lvl="1"/>
            <a:r>
              <a:rPr lang="en-US" dirty="0"/>
              <a:t>Under-utilization</a:t>
            </a:r>
          </a:p>
          <a:p>
            <a:pPr lvl="1"/>
            <a:r>
              <a:rPr lang="en-US" dirty="0"/>
              <a:t>Miss-utilization</a:t>
            </a:r>
          </a:p>
          <a:p>
            <a:pPr lvl="1"/>
            <a:r>
              <a:rPr lang="en-US" dirty="0"/>
              <a:t>Data limitations</a:t>
            </a:r>
          </a:p>
          <a:p>
            <a:pPr lvl="1"/>
            <a:r>
              <a:rPr lang="en-US" dirty="0"/>
              <a:t>Data documentation</a:t>
            </a:r>
          </a:p>
          <a:p>
            <a:pPr lvl="1"/>
            <a:r>
              <a:rPr lang="en-US" dirty="0"/>
              <a:t>Tools for analysis </a:t>
            </a:r>
          </a:p>
          <a:p>
            <a:pPr lvl="1"/>
            <a:r>
              <a:rPr lang="en-US" dirty="0"/>
              <a:t>Capacity to use data especially complex survey data</a:t>
            </a:r>
          </a:p>
          <a:p>
            <a:pPr lvl="1"/>
            <a:r>
              <a:rPr lang="en-US" dirty="0"/>
              <a:t>Ethical considerations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6AB63-DC10-4254-8294-28EA9CC4C437}"/>
              </a:ext>
            </a:extLst>
          </p:cNvPr>
          <p:cNvSpPr txBox="1"/>
          <p:nvPr/>
        </p:nvSpPr>
        <p:spPr>
          <a:xfrm>
            <a:off x="1522412" y="5350234"/>
            <a:ext cx="1025402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Need to label our data for the consumer and raise statistical awareness</a:t>
            </a:r>
          </a:p>
        </p:txBody>
      </p:sp>
    </p:spTree>
    <p:extLst>
      <p:ext uri="{BB962C8B-B14F-4D97-AF65-F5344CB8AC3E}">
        <p14:creationId xmlns:p14="http://schemas.microsoft.com/office/powerpoint/2010/main" val="5967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624B-1176-4DF5-B264-60210ADA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609600"/>
            <a:ext cx="8458201" cy="2666999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042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14B9-5277-490A-8C30-0352643F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- </a:t>
            </a:r>
            <a:r>
              <a:rPr lang="en-US" i="1" dirty="0"/>
              <a:t>Demand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A6E99-8EE3-46DC-8382-37C1003CE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Data Revolution changing the way that economies and societies are functioning</a:t>
            </a:r>
          </a:p>
          <a:p>
            <a:endParaRPr lang="en-US" dirty="0"/>
          </a:p>
          <a:p>
            <a:r>
              <a:rPr lang="en-US" dirty="0"/>
              <a:t>Data for development: Sustainable Development Goals (SDG Agenda 2030)</a:t>
            </a:r>
          </a:p>
          <a:p>
            <a:endParaRPr lang="en-US" dirty="0"/>
          </a:p>
          <a:p>
            <a:r>
              <a:rPr lang="en-US" dirty="0"/>
              <a:t>Public, private, civil society, and institutions = producers &amp; users!</a:t>
            </a:r>
          </a:p>
          <a:p>
            <a:endParaRPr lang="en-US" dirty="0"/>
          </a:p>
          <a:p>
            <a:r>
              <a:rPr lang="en-US" dirty="0"/>
              <a:t>More data and better data needed</a:t>
            </a:r>
          </a:p>
          <a:p>
            <a:pPr lvl="1"/>
            <a:r>
              <a:rPr lang="en-US" dirty="0"/>
              <a:t>Boost inclusive growth</a:t>
            </a:r>
          </a:p>
          <a:p>
            <a:pPr lvl="1"/>
            <a:r>
              <a:rPr lang="en-US" dirty="0"/>
              <a:t>Fight inequalities</a:t>
            </a:r>
          </a:p>
          <a:p>
            <a:pPr lvl="1"/>
            <a:r>
              <a:rPr lang="en-US" dirty="0"/>
              <a:t>Understand climate change</a:t>
            </a:r>
          </a:p>
          <a:p>
            <a:pPr lvl="1"/>
            <a:r>
              <a:rPr lang="en-US" dirty="0"/>
              <a:t>Measure and monitor progress</a:t>
            </a:r>
          </a:p>
        </p:txBody>
      </p:sp>
    </p:spTree>
    <p:extLst>
      <p:ext uri="{BB962C8B-B14F-4D97-AF65-F5344CB8AC3E}">
        <p14:creationId xmlns:p14="http://schemas.microsoft.com/office/powerpoint/2010/main" val="22725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4EE3-38B6-4389-8F9D-584C4714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- </a:t>
            </a:r>
            <a:r>
              <a:rPr lang="en-US" i="1" dirty="0"/>
              <a:t>Demand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C81A62-937F-46C5-9EBB-9F9D8A26A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005652"/>
              </p:ext>
            </p:extLst>
          </p:nvPr>
        </p:nvGraphicFramePr>
        <p:xfrm>
          <a:off x="1293812" y="1676400"/>
          <a:ext cx="1013459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5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0238-680B-4357-BFC7-2A4D5D76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- </a:t>
            </a:r>
            <a:r>
              <a:rPr lang="en-US" i="1" dirty="0"/>
              <a:t>Supply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BA16-02EF-4B0C-AD00-3620C0A60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quality issues: </a:t>
            </a:r>
          </a:p>
          <a:p>
            <a:pPr lvl="1"/>
            <a:r>
              <a:rPr lang="en-US" dirty="0"/>
              <a:t>Incomplete, outdated, and approximate data</a:t>
            </a:r>
          </a:p>
          <a:p>
            <a:pPr lvl="1"/>
            <a:r>
              <a:rPr lang="en-US" dirty="0"/>
              <a:t>Data inconsistencies across sources</a:t>
            </a:r>
          </a:p>
          <a:p>
            <a:pPr lvl="1"/>
            <a:r>
              <a:rPr lang="en-US" dirty="0"/>
              <a:t>Lack of adequate metadata and para-data</a:t>
            </a:r>
          </a:p>
          <a:p>
            <a:pPr lvl="1"/>
            <a:endParaRPr lang="en-US" dirty="0"/>
          </a:p>
          <a:p>
            <a:r>
              <a:rPr lang="en-US" dirty="0"/>
              <a:t>Weak capacity in developing countries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access and bureaucracy issues</a:t>
            </a:r>
          </a:p>
        </p:txBody>
      </p:sp>
    </p:spTree>
    <p:extLst>
      <p:ext uri="{BB962C8B-B14F-4D97-AF65-F5344CB8AC3E}">
        <p14:creationId xmlns:p14="http://schemas.microsoft.com/office/powerpoint/2010/main" val="15903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5D95-FAFD-4E19-A5B8-3EF28372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- </a:t>
            </a:r>
            <a:r>
              <a:rPr lang="en-US" i="1" dirty="0"/>
              <a:t>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26FFB-FFA4-48FC-93DD-5B169024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2017 OECD Data for Development Report</a:t>
            </a:r>
          </a:p>
          <a:p>
            <a:pPr lvl="1"/>
            <a:r>
              <a:rPr lang="en-US" dirty="0"/>
              <a:t>77 developing countries have “inadequate” poverty data</a:t>
            </a:r>
          </a:p>
          <a:p>
            <a:pPr lvl="1"/>
            <a:r>
              <a:rPr lang="en-US" dirty="0"/>
              <a:t>Only 56% of countries worldwide have birth registration data that are 90% complete</a:t>
            </a:r>
          </a:p>
          <a:p>
            <a:pPr lvl="1"/>
            <a:r>
              <a:rPr lang="en-US" dirty="0"/>
              <a:t>Only 37 countries have national statistical legislation that complies with UN fundamental principles of official statistics</a:t>
            </a:r>
          </a:p>
          <a:p>
            <a:pPr lvl="1"/>
            <a:r>
              <a:rPr lang="en-US" dirty="0"/>
              <a:t>13% of countries worldwide have a dedicated budget for gender statistics</a:t>
            </a:r>
          </a:p>
          <a:p>
            <a:pPr lvl="1"/>
            <a:r>
              <a:rPr lang="en-US" dirty="0"/>
              <a:t>No data exist for 2/3 of SDG Indicators</a:t>
            </a:r>
          </a:p>
          <a:p>
            <a:endParaRPr lang="en-US" dirty="0"/>
          </a:p>
          <a:p>
            <a:r>
              <a:rPr lang="en-US" dirty="0"/>
              <a:t>Serious methodological and strategic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EAD1-B950-4230-9A91-BEFCF238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Kitchen - </a:t>
            </a:r>
            <a:r>
              <a:rPr lang="en-US" i="1" dirty="0"/>
              <a:t>Traditional Data 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0CE67-46D8-4AB8-AEF6-2D1A54A90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3505199" cy="762001"/>
          </a:xfrm>
        </p:spPr>
        <p:txBody>
          <a:bodyPr/>
          <a:lstStyle/>
          <a:p>
            <a:r>
              <a:rPr lang="en-US" b="1" u="sng" dirty="0"/>
              <a:t>With a Recipe!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A8D8-D27C-499A-B3E6-75DB2962A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3352799" cy="3655743"/>
          </a:xfrm>
        </p:spPr>
        <p:txBody>
          <a:bodyPr>
            <a:normAutofit/>
          </a:bodyPr>
          <a:lstStyle/>
          <a:p>
            <a:r>
              <a:rPr lang="en-US" dirty="0"/>
              <a:t>Quantitative Data</a:t>
            </a:r>
          </a:p>
          <a:p>
            <a:pPr lvl="1"/>
            <a:r>
              <a:rPr lang="en-US" dirty="0"/>
              <a:t>Census</a:t>
            </a:r>
          </a:p>
          <a:p>
            <a:pPr lvl="1"/>
            <a:r>
              <a:rPr lang="en-US" dirty="0"/>
              <a:t>Administrative records</a:t>
            </a:r>
          </a:p>
          <a:p>
            <a:pPr lvl="1"/>
            <a:r>
              <a:rPr lang="en-US" dirty="0"/>
              <a:t>Surveys</a:t>
            </a:r>
          </a:p>
          <a:p>
            <a:endParaRPr lang="en-US" dirty="0"/>
          </a:p>
          <a:p>
            <a:r>
              <a:rPr lang="en-US" dirty="0"/>
              <a:t>Qualitative Data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694A10-F83D-4FCE-99CF-2044715D2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9013" y="1679711"/>
            <a:ext cx="3352800" cy="762001"/>
          </a:xfrm>
        </p:spPr>
        <p:txBody>
          <a:bodyPr/>
          <a:lstStyle/>
          <a:p>
            <a:r>
              <a:rPr lang="en-US" b="1" u="sng" dirty="0"/>
              <a:t>Methodology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B2525E0-2A69-4BCF-B46F-59F925351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9011" y="2464902"/>
            <a:ext cx="3886201" cy="3655743"/>
          </a:xfrm>
        </p:spPr>
        <p:txBody>
          <a:bodyPr/>
          <a:lstStyle/>
          <a:p>
            <a:r>
              <a:rPr lang="en-US" dirty="0"/>
              <a:t>Measurement Error</a:t>
            </a:r>
          </a:p>
          <a:p>
            <a:endParaRPr lang="en-US" dirty="0"/>
          </a:p>
          <a:p>
            <a:r>
              <a:rPr lang="en-US" dirty="0"/>
              <a:t>Sampling Error</a:t>
            </a:r>
          </a:p>
          <a:p>
            <a:endParaRPr lang="en-US" dirty="0"/>
          </a:p>
          <a:p>
            <a:r>
              <a:rPr lang="en-US" dirty="0"/>
              <a:t>Frame &amp; Coverage Error</a:t>
            </a:r>
          </a:p>
          <a:p>
            <a:endParaRPr lang="en-US" dirty="0"/>
          </a:p>
          <a:p>
            <a:r>
              <a:rPr lang="en-US" dirty="0"/>
              <a:t>Non-response Error</a:t>
            </a:r>
          </a:p>
          <a:p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123BAB6-CD26-4740-A32D-EC960FACD73E}"/>
              </a:ext>
            </a:extLst>
          </p:cNvPr>
          <p:cNvSpPr txBox="1">
            <a:spLocks/>
          </p:cNvSpPr>
          <p:nvPr/>
        </p:nvSpPr>
        <p:spPr>
          <a:xfrm>
            <a:off x="9294812" y="1676398"/>
            <a:ext cx="24384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Output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50B12F07-DF75-4A08-BB98-254CD55AB70C}"/>
              </a:ext>
            </a:extLst>
          </p:cNvPr>
          <p:cNvSpPr txBox="1">
            <a:spLocks/>
          </p:cNvSpPr>
          <p:nvPr/>
        </p:nvSpPr>
        <p:spPr>
          <a:xfrm>
            <a:off x="8456612" y="2401956"/>
            <a:ext cx="3886200" cy="3655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Basic descriptive statistics</a:t>
            </a:r>
          </a:p>
          <a:p>
            <a:endParaRPr lang="en-US" dirty="0"/>
          </a:p>
          <a:p>
            <a:r>
              <a:rPr lang="en-US" dirty="0"/>
              <a:t>Weighted Analysis</a:t>
            </a:r>
          </a:p>
          <a:p>
            <a:endParaRPr lang="en-US" dirty="0"/>
          </a:p>
          <a:p>
            <a:r>
              <a:rPr lang="en-US" dirty="0"/>
              <a:t>Statistical Analysis</a:t>
            </a:r>
          </a:p>
          <a:p>
            <a:endParaRPr lang="en-US" dirty="0"/>
          </a:p>
          <a:p>
            <a:r>
              <a:rPr lang="en-US" dirty="0"/>
              <a:t>Visualization</a:t>
            </a:r>
          </a:p>
          <a:p>
            <a:endParaRPr lang="en-US" dirty="0"/>
          </a:p>
          <a:p>
            <a:r>
              <a:rPr lang="en-US" dirty="0"/>
              <a:t>Mixed Methods</a:t>
            </a:r>
          </a:p>
          <a:p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8636648-F215-44D0-BE27-5269501D2062}"/>
              </a:ext>
            </a:extLst>
          </p:cNvPr>
          <p:cNvSpPr/>
          <p:nvPr/>
        </p:nvSpPr>
        <p:spPr>
          <a:xfrm>
            <a:off x="1703042" y="6155634"/>
            <a:ext cx="9220200" cy="607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2110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F1AC-4E9E-4CDF-8171-06EC63C7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Kitchen - </a:t>
            </a:r>
            <a:r>
              <a:rPr lang="en-US" i="1" dirty="0"/>
              <a:t>“Digital Breadcrumbs”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61B84-B1C9-4881-822A-BF8E5F19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Data brokers and analysts are designing algorithms with growing power</a:t>
            </a:r>
          </a:p>
          <a:p>
            <a:endParaRPr lang="en-US" dirty="0"/>
          </a:p>
          <a:p>
            <a:r>
              <a:rPr lang="en-US" dirty="0"/>
              <a:t>Big Data: </a:t>
            </a:r>
            <a:r>
              <a:rPr lang="en-US" sz="2400" dirty="0"/>
              <a:t>Satellite Imagery, Social Media, Health Trackers, Mobile phone companies, Banks, Web scraping, etc.</a:t>
            </a:r>
          </a:p>
          <a:p>
            <a:pPr lvl="1"/>
            <a:endParaRPr lang="en-US" sz="2400" dirty="0"/>
          </a:p>
          <a:p>
            <a:r>
              <a:rPr lang="en-US" dirty="0"/>
              <a:t>Used by recruitment agencies, dating sites, election campaigns</a:t>
            </a:r>
          </a:p>
          <a:p>
            <a:pPr lvl="1"/>
            <a:r>
              <a:rPr lang="en-US" dirty="0"/>
              <a:t>Data mining, Artificial Intelligence, Machine Learning, etc.</a:t>
            </a:r>
          </a:p>
          <a:p>
            <a:endParaRPr lang="en-US" dirty="0"/>
          </a:p>
          <a:p>
            <a:r>
              <a:rPr lang="en-US" dirty="0"/>
              <a:t>Increasing importance in faster and higher impact :</a:t>
            </a:r>
          </a:p>
          <a:p>
            <a:pPr lvl="1"/>
            <a:r>
              <a:rPr lang="en-US" dirty="0"/>
              <a:t>Responding to outbreaks of infectious disease</a:t>
            </a:r>
          </a:p>
          <a:p>
            <a:pPr lvl="1"/>
            <a:r>
              <a:rPr lang="en-US" dirty="0"/>
              <a:t>Assessing and responding to natural disasters,</a:t>
            </a:r>
          </a:p>
          <a:p>
            <a:pPr lvl="1"/>
            <a:r>
              <a:rPr lang="en-US" dirty="0"/>
              <a:t>In development to ensure no one is left behind by providing insights on the needs and location of the most vulnerable people</a:t>
            </a:r>
          </a:p>
          <a:p>
            <a:r>
              <a:rPr lang="en-US" dirty="0"/>
              <a:t>Used recently by governments, donors, and development statisticians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4712E-3E3E-4988-A2D5-C04A7C74140C}"/>
              </a:ext>
            </a:extLst>
          </p:cNvPr>
          <p:cNvSpPr txBox="1"/>
          <p:nvPr/>
        </p:nvSpPr>
        <p:spPr>
          <a:xfrm>
            <a:off x="4951412" y="6172200"/>
            <a:ext cx="320934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>
                <a:sym typeface="Wingdings" panose="05000000000000000000" pitchFamily="2" charset="2"/>
              </a:rPr>
              <a:t> Changing the Map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629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EABC-5CB4-4F02-AFCE-4BCA6300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Kitchen - </a:t>
            </a:r>
            <a:r>
              <a:rPr lang="en-US" i="1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06DD-5FF3-41B0-9207-44A4DAC7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 demands on national statistical systems</a:t>
            </a:r>
          </a:p>
          <a:p>
            <a:pPr lvl="1"/>
            <a:r>
              <a:rPr lang="en-US" dirty="0"/>
              <a:t>Low statistical capacity</a:t>
            </a:r>
          </a:p>
          <a:p>
            <a:pPr lvl="1"/>
            <a:r>
              <a:rPr lang="en-US" dirty="0"/>
              <a:t>Insufficient budget</a:t>
            </a:r>
          </a:p>
          <a:p>
            <a:pPr marL="27432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overwhelmed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Increasing need for striking balance between:</a:t>
            </a:r>
          </a:p>
          <a:p>
            <a:pPr lvl="1"/>
            <a:r>
              <a:rPr lang="en-US" dirty="0"/>
              <a:t>Producing data for global monitoring of development and national policy making</a:t>
            </a:r>
          </a:p>
          <a:p>
            <a:pPr lvl="1"/>
            <a:r>
              <a:rPr lang="en-US" dirty="0"/>
              <a:t>Short term versus long term needs and results</a:t>
            </a:r>
          </a:p>
          <a:p>
            <a:endParaRPr lang="en-US" dirty="0"/>
          </a:p>
          <a:p>
            <a:r>
              <a:rPr lang="en-US" dirty="0"/>
              <a:t>Need for protocols and standards for quality and ethics of big data use</a:t>
            </a:r>
          </a:p>
          <a:p>
            <a:endParaRPr lang="en-US" dirty="0"/>
          </a:p>
          <a:p>
            <a:r>
              <a:rPr lang="en-US" dirty="0"/>
              <a:t>Under-utilization of the power of technologies </a:t>
            </a:r>
          </a:p>
        </p:txBody>
      </p:sp>
    </p:spTree>
    <p:extLst>
      <p:ext uri="{BB962C8B-B14F-4D97-AF65-F5344CB8AC3E}">
        <p14:creationId xmlns:p14="http://schemas.microsoft.com/office/powerpoint/2010/main" val="22024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E610-1F22-482F-9260-8AC1FD0A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 List! -</a:t>
            </a:r>
            <a:r>
              <a:rPr lang="en-US" i="1" dirty="0"/>
              <a:t>What 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309BC-E5BE-46F2-8843-C5CD2AA11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Strengthening statistical systems in developing countries</a:t>
            </a:r>
          </a:p>
          <a:p>
            <a:endParaRPr lang="en-US" dirty="0"/>
          </a:p>
          <a:p>
            <a:r>
              <a:rPr lang="en-US" dirty="0"/>
              <a:t>Greater Investment in capacity building for data collection</a:t>
            </a:r>
          </a:p>
          <a:p>
            <a:endParaRPr lang="en-US" dirty="0"/>
          </a:p>
          <a:p>
            <a:r>
              <a:rPr lang="en-US" dirty="0"/>
              <a:t>Bridge the divide and coordinate data collection efforts</a:t>
            </a:r>
          </a:p>
          <a:p>
            <a:endParaRPr lang="en-US" dirty="0"/>
          </a:p>
          <a:p>
            <a:r>
              <a:rPr lang="en-US" dirty="0"/>
              <a:t>Complement the data from statistical offices rather than replaces them for efficiency</a:t>
            </a:r>
          </a:p>
          <a:p>
            <a:endParaRPr lang="en-US" dirty="0"/>
          </a:p>
          <a:p>
            <a:r>
              <a:rPr lang="en-US" dirty="0"/>
              <a:t>Invest in data visualization and communicating results in layman-terms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407</TotalTime>
  <Words>717</Words>
  <Application>Microsoft Office PowerPoint</Application>
  <PresentationFormat>Custom</PresentationFormat>
  <Paragraphs>150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Euphemia</vt:lpstr>
      <vt:lpstr>Wingdings</vt:lpstr>
      <vt:lpstr>Serenity 16x9</vt:lpstr>
      <vt:lpstr>International Statistics</vt:lpstr>
      <vt:lpstr>The Market - Demand</vt:lpstr>
      <vt:lpstr>The Market - Demand</vt:lpstr>
      <vt:lpstr>The Market - Supply </vt:lpstr>
      <vt:lpstr>The Market - Supply</vt:lpstr>
      <vt:lpstr>The Kitchen - Traditional Data Sources</vt:lpstr>
      <vt:lpstr>The Kitchen - “Digital Breadcrumbs”</vt:lpstr>
      <vt:lpstr>The Kitchen - Where are we?</vt:lpstr>
      <vt:lpstr>Shopping List! -What is Needed?</vt:lpstr>
      <vt:lpstr>Shopping List! - What is Needed?</vt:lpstr>
      <vt:lpstr>The Kitchen - Remodeling</vt:lpstr>
      <vt:lpstr>The Kitchen - Remodeling</vt:lpstr>
      <vt:lpstr>PowerPoint Presentation</vt:lpstr>
      <vt:lpstr>Last But Not Least - The Consumer!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Statistics</dc:title>
  <dc:creator>Amer, Safaa</dc:creator>
  <cp:lastModifiedBy>Amer, Safaa</cp:lastModifiedBy>
  <cp:revision>28</cp:revision>
  <dcterms:created xsi:type="dcterms:W3CDTF">2018-02-11T22:10:04Z</dcterms:created>
  <dcterms:modified xsi:type="dcterms:W3CDTF">2018-02-19T13:35:48Z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